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256" r:id="rId2"/>
    <p:sldId id="257" r:id="rId3"/>
    <p:sldId id="258" r:id="rId4"/>
    <p:sldId id="268" r:id="rId5"/>
    <p:sldId id="272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66"/>
    <a:srgbClr val="000000"/>
    <a:srgbClr val="94DEAB"/>
    <a:srgbClr val="66FFFF"/>
    <a:srgbClr val="0000FF"/>
    <a:srgbClr val="660033"/>
    <a:srgbClr val="CCFF99"/>
    <a:srgbClr val="CCFF66"/>
    <a:srgbClr val="008000"/>
    <a:srgbClr val="00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 autoAdjust="0"/>
    <p:restoredTop sz="94610" autoAdjust="0"/>
  </p:normalViewPr>
  <p:slideViewPr>
    <p:cSldViewPr>
      <p:cViewPr>
        <p:scale>
          <a:sx n="90" d="100"/>
          <a:sy n="90" d="100"/>
        </p:scale>
        <p:origin x="-816" y="48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6B1FEC-22B6-4105-837F-17B8454129D0}" type="datetimeFigureOut">
              <a:rPr lang="ru-RU" smtClean="0"/>
              <a:pPr/>
              <a:t>12.04.2017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5403B8C-D8A3-4798-8CD6-A81BF311084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83139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12.04.2017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12.04.2017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12.04.2017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12.04.2017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12.04.2017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12.04.2017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12.04.2017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13.jpeg"/><Relationship Id="rId4" Type="http://schemas.openxmlformats.org/officeDocument/2006/relationships/image" Target="../media/image3.png"/><Relationship Id="rId9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скворечники Рамка для маленькой принцессы Детские рамки Рамка для маленькой принцессы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63388"/>
            <a:ext cx="9144000" cy="6921388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0"/>
            <a:ext cx="7772400" cy="1728192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b="1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ru-RU" b="1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/>
            </a:r>
            <a:br>
              <a:rPr lang="ru-RU" b="1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115615" y="1052737"/>
            <a:ext cx="6593237" cy="1754326"/>
          </a:xfrm>
          <a:prstGeom prst="rect">
            <a:avLst/>
          </a:prstGeom>
          <a:noFill/>
          <a:ln>
            <a:noFill/>
          </a:ln>
          <a:effectLst>
            <a:glow rad="101600">
              <a:schemeClr val="accent1">
                <a:satMod val="175000"/>
                <a:alpha val="40000"/>
              </a:schemeClr>
            </a:glow>
          </a:effectLst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/>
            </a:r>
            <a:br>
              <a:rPr lang="ru-RU" sz="5400" b="1" cap="none" spc="0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</a:br>
            <a:endParaRPr lang="ru-RU" sz="5400" b="1" cap="none" spc="0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403648" y="2060848"/>
            <a:ext cx="6400800" cy="2016224"/>
          </a:xfrm>
        </p:spPr>
        <p:txBody>
          <a:bodyPr>
            <a:normAutofit lnSpcReduction="10000"/>
          </a:bodyPr>
          <a:lstStyle/>
          <a:p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Презентация дидактической игры по обучению татарскому языку русскоязычных детей </a:t>
            </a:r>
          </a:p>
          <a:p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«Собери цветок» </a:t>
            </a:r>
          </a:p>
          <a:p>
            <a:endParaRPr lang="ru-RU" b="1" dirty="0" smtClean="0">
              <a:solidFill>
                <a:srgbClr val="002060"/>
              </a:solidFill>
              <a:latin typeface="Monotype Corsiva" pitchFamily="66" charset="0"/>
              <a:ea typeface="Microsoft Yi Baiti" pitchFamily="66" charset="0"/>
              <a:cs typeface="Narkisim" pitchFamily="34" charset="-79"/>
            </a:endParaRPr>
          </a:p>
        </p:txBody>
      </p:sp>
      <p:pic>
        <p:nvPicPr>
          <p:cNvPr id="8200" name="Picture 8" descr="картинки цветы ромашки нарисованные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43608" y="5139733"/>
            <a:ext cx="2487907" cy="1718267"/>
          </a:xfrm>
          <a:prstGeom prst="rect">
            <a:avLst/>
          </a:prstGeom>
          <a:noFill/>
        </p:spPr>
      </p:pic>
      <p:pic>
        <p:nvPicPr>
          <p:cNvPr id="8202" name="Picture 10" descr="картинки цветы ромашки нарисованные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290591">
            <a:off x="7169190" y="5372287"/>
            <a:ext cx="2206385" cy="1563620"/>
          </a:xfrm>
          <a:prstGeom prst="rect">
            <a:avLst/>
          </a:prstGeom>
          <a:noFill/>
        </p:spPr>
      </p:pic>
      <p:pic>
        <p:nvPicPr>
          <p:cNvPr id="8204" name="Picture 12" descr="картинки цветы ромашки нарисованные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953800">
            <a:off x="179512" y="764704"/>
            <a:ext cx="2426642" cy="1224136"/>
          </a:xfrm>
          <a:prstGeom prst="rect">
            <a:avLst/>
          </a:prstGeom>
          <a:noFill/>
        </p:spPr>
      </p:pic>
      <p:pic>
        <p:nvPicPr>
          <p:cNvPr id="8208" name="Picture 16" descr="картинки цветы ромашки нарисованные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46909" y="3604653"/>
            <a:ext cx="812723" cy="783354"/>
          </a:xfrm>
          <a:prstGeom prst="rect">
            <a:avLst/>
          </a:prstGeom>
          <a:noFill/>
        </p:spPr>
      </p:pic>
      <p:pic>
        <p:nvPicPr>
          <p:cNvPr id="8206" name="Picture 14" descr="картинки цветы ромашки нарисованные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 rot="20748313">
            <a:off x="6268031" y="785233"/>
            <a:ext cx="2504565" cy="1224136"/>
          </a:xfrm>
          <a:prstGeom prst="rect">
            <a:avLst/>
          </a:prstGeom>
          <a:noFill/>
        </p:spPr>
      </p:pic>
      <p:pic>
        <p:nvPicPr>
          <p:cNvPr id="15" name="Picture 16" descr="картинки цветы ромашки нарисованные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009769" y="3212976"/>
            <a:ext cx="1134231" cy="783354"/>
          </a:xfrm>
          <a:prstGeom prst="rect">
            <a:avLst/>
          </a:prstGeom>
          <a:noFill/>
        </p:spPr>
      </p:pic>
      <p:pic>
        <p:nvPicPr>
          <p:cNvPr id="16" name="Picture 16" descr="картинки цветы ромашки нарисованные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203848" y="5805264"/>
            <a:ext cx="4536504" cy="783354"/>
          </a:xfrm>
          <a:prstGeom prst="rect">
            <a:avLst/>
          </a:prstGeom>
          <a:noFill/>
        </p:spPr>
      </p:pic>
      <p:sp>
        <p:nvSpPr>
          <p:cNvPr id="19" name="Прямоугольник 18"/>
          <p:cNvSpPr/>
          <p:nvPr/>
        </p:nvSpPr>
        <p:spPr>
          <a:xfrm>
            <a:off x="1392833" y="332657"/>
            <a:ext cx="6995591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Муниципальное бюджетное дошкольное образовательное  учреждение</a:t>
            </a:r>
            <a:endParaRPr lang="ru-RU" sz="1400" dirty="0" smtClean="0">
              <a:latin typeface="Arial" pitchFamily="34" charset="0"/>
              <a:cs typeface="Arial" pitchFamily="34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«Центр развития ребенка – детский сад»</a:t>
            </a:r>
            <a:endParaRPr lang="ru-RU" sz="1400" dirty="0" smtClean="0">
              <a:latin typeface="Arial" pitchFamily="34" charset="0"/>
              <a:cs typeface="Arial" pitchFamily="34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г. Нурлат Республики Татарстан</a:t>
            </a:r>
            <a:endParaRPr lang="ru-RU" sz="14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5848813" y="5112660"/>
            <a:ext cx="3121432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Подготовила :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Сулиманкина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С. В.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Скачать Картинка магазин для детского сада 899x707 px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02034"/>
          </a:xfrm>
        </p:spPr>
        <p:txBody>
          <a:bodyPr>
            <a:normAutofit fontScale="90000"/>
          </a:bodyPr>
          <a:lstStyle/>
          <a:p>
            <a:r>
              <a:rPr lang="ru-RU" sz="3600" i="1" dirty="0" smtClean="0">
                <a:solidFill>
                  <a:srgbClr val="FF0000"/>
                </a:solidFill>
                <a:latin typeface="Palatino Linotype" pitchFamily="18" charset="0"/>
              </a:rPr>
              <a:t/>
            </a:r>
            <a:br>
              <a:rPr lang="ru-RU" sz="3600" i="1" dirty="0" smtClean="0">
                <a:solidFill>
                  <a:srgbClr val="FF0000"/>
                </a:solidFill>
                <a:latin typeface="Palatino Linotype" pitchFamily="18" charset="0"/>
              </a:rPr>
            </a:br>
            <a:endParaRPr lang="ru-RU" sz="3600" i="1" dirty="0">
              <a:solidFill>
                <a:srgbClr val="FF0000"/>
              </a:solidFill>
              <a:latin typeface="Palatino Linotype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339752" y="404664"/>
            <a:ext cx="6094197" cy="4680520"/>
          </a:xfrm>
          <a:noFill/>
        </p:spPr>
        <p:txBody>
          <a:bodyPr>
            <a:normAutofit/>
          </a:bodyPr>
          <a:lstStyle/>
          <a:p>
            <a:pPr marL="0" indent="0">
              <a:spcAft>
                <a:spcPts val="0"/>
              </a:spcAft>
              <a:buNone/>
            </a:pPr>
            <a:r>
              <a:rPr lang="ru-RU" sz="17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 </a:t>
            </a:r>
            <a:r>
              <a:rPr lang="ru-RU" sz="1700" b="1" i="1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Игра  </a:t>
            </a:r>
            <a:r>
              <a:rPr lang="ru-RU" sz="1700" b="1" i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"Собери Цветок" </a:t>
            </a:r>
            <a:r>
              <a:rPr lang="ru-RU" sz="17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представляет </a:t>
            </a:r>
            <a:r>
              <a:rPr lang="ru-RU" sz="1700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многофункциональную развивающую игру для детей старшего дошкольного возраста. </a:t>
            </a:r>
            <a:r>
              <a:rPr lang="ru-RU" sz="17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При игре у ребёнка </a:t>
            </a:r>
            <a:r>
              <a:rPr lang="ru-RU" sz="1700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развиваются:</a:t>
            </a:r>
          </a:p>
          <a:p>
            <a:pPr marL="0" indent="0">
              <a:spcAft>
                <a:spcPts val="0"/>
              </a:spcAft>
              <a:buNone/>
            </a:pPr>
            <a:r>
              <a:rPr lang="ru-RU" sz="1700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- внимание, память, мышление;</a:t>
            </a:r>
          </a:p>
          <a:p>
            <a:pPr marL="0" indent="0">
              <a:spcAft>
                <a:spcPts val="0"/>
              </a:spcAft>
              <a:buNone/>
            </a:pPr>
            <a:r>
              <a:rPr lang="ru-RU" sz="1700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- связная речь;</a:t>
            </a:r>
          </a:p>
          <a:p>
            <a:pPr marL="0" indent="0">
              <a:spcAft>
                <a:spcPts val="0"/>
              </a:spcAft>
              <a:buNone/>
            </a:pPr>
            <a:r>
              <a:rPr lang="ru-RU" sz="1700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- расширяется словарный запас;</a:t>
            </a:r>
          </a:p>
          <a:p>
            <a:pPr marL="0" indent="0">
              <a:spcAft>
                <a:spcPts val="0"/>
              </a:spcAft>
              <a:buNone/>
            </a:pPr>
            <a:r>
              <a:rPr lang="ru-RU" sz="1700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- лексико-грамматический строй речи;</a:t>
            </a:r>
          </a:p>
          <a:p>
            <a:pPr marL="0" indent="0">
              <a:spcAft>
                <a:spcPts val="0"/>
              </a:spcAft>
              <a:buNone/>
            </a:pPr>
            <a:r>
              <a:rPr lang="ru-RU" sz="1700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- сенсорное восприятие;</a:t>
            </a:r>
          </a:p>
          <a:p>
            <a:pPr marL="0" indent="0">
              <a:spcAft>
                <a:spcPts val="0"/>
              </a:spcAft>
              <a:buNone/>
            </a:pPr>
            <a:r>
              <a:rPr lang="ru-RU" sz="1700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 </a:t>
            </a:r>
          </a:p>
          <a:p>
            <a:pPr marL="0" indent="0">
              <a:spcAft>
                <a:spcPts val="0"/>
              </a:spcAft>
              <a:buNone/>
            </a:pPr>
            <a:r>
              <a:rPr lang="ru-RU" sz="1700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Пособие </a:t>
            </a:r>
            <a:r>
              <a:rPr lang="ru-RU" sz="17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включает в себя  лепестки, на которых изображены картинки различной классификации (овощи, игрушки, </a:t>
            </a:r>
            <a:r>
              <a:rPr lang="ru-RU" sz="1700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продукты, семья, цифры). </a:t>
            </a:r>
            <a:r>
              <a:rPr lang="ru-RU" sz="17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Ребёнку необходимо в </a:t>
            </a:r>
            <a:r>
              <a:rPr lang="ru-RU" sz="1700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соответствии </a:t>
            </a:r>
            <a:r>
              <a:rPr lang="ru-RU" sz="17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с темой  подобрать нужные лепестки. </a:t>
            </a:r>
          </a:p>
          <a:p>
            <a:pPr marL="0" indent="0">
              <a:spcAft>
                <a:spcPts val="0"/>
              </a:spcAft>
              <a:buNone/>
            </a:pPr>
            <a:r>
              <a:rPr lang="ru-RU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 </a:t>
            </a:r>
          </a:p>
          <a:p>
            <a:pPr>
              <a:buNone/>
            </a:pPr>
            <a:endParaRPr lang="ru-RU" dirty="0" smtClean="0">
              <a:cs typeface="Times New Roman" pitchFamily="18" charset="0"/>
            </a:endParaRPr>
          </a:p>
          <a:p>
            <a:pPr>
              <a:buNone/>
            </a:pPr>
            <a:endParaRPr lang="ru-RU" sz="4300" dirty="0" smtClean="0">
              <a:solidFill>
                <a:schemeClr val="tx2">
                  <a:lumMod val="50000"/>
                </a:schemeClr>
              </a:solidFill>
            </a:endParaRPr>
          </a:p>
          <a:p>
            <a:pPr>
              <a:buNone/>
            </a:pPr>
            <a:endParaRPr lang="ru-RU" sz="4300" dirty="0" smtClean="0">
              <a:solidFill>
                <a:schemeClr val="tx2">
                  <a:lumMod val="50000"/>
                </a:schemeClr>
              </a:solidFill>
            </a:endParaRPr>
          </a:p>
          <a:p>
            <a:endParaRPr lang="ru-RU" dirty="0"/>
          </a:p>
        </p:txBody>
      </p:sp>
      <p:pic>
        <p:nvPicPr>
          <p:cNvPr id="7170" name="Picture 2" descr="Конспект летнейпрогулки в детском саду в старшей группе - Кн…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188640"/>
            <a:ext cx="1504514" cy="1412776"/>
          </a:xfrm>
          <a:prstGeom prst="rect">
            <a:avLst/>
          </a:prstGeom>
          <a:noFill/>
        </p:spPr>
      </p:pic>
      <p:pic>
        <p:nvPicPr>
          <p:cNvPr id="6" name="Picture 16" descr="картинки цветы ромашки нарисованные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59159" y="5620877"/>
            <a:ext cx="1134231" cy="783354"/>
          </a:xfrm>
          <a:prstGeom prst="rect">
            <a:avLst/>
          </a:prstGeom>
          <a:noFill/>
        </p:spPr>
      </p:pic>
      <p:pic>
        <p:nvPicPr>
          <p:cNvPr id="7" name="Picture 16" descr="картинки цветы ромашки нарисованные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11960" y="5805264"/>
            <a:ext cx="1134231" cy="783354"/>
          </a:xfrm>
          <a:prstGeom prst="rect">
            <a:avLst/>
          </a:prstGeom>
          <a:noFill/>
        </p:spPr>
      </p:pic>
      <p:pic>
        <p:nvPicPr>
          <p:cNvPr id="8" name="Picture 16" descr="картинки цветы ромашки нарисованные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24128" y="5949280"/>
            <a:ext cx="1134231" cy="783354"/>
          </a:xfrm>
          <a:prstGeom prst="rect">
            <a:avLst/>
          </a:prstGeom>
          <a:noFill/>
        </p:spPr>
      </p:pic>
      <p:pic>
        <p:nvPicPr>
          <p:cNvPr id="9" name="Picture 16" descr="картинки цветы ромашки нарисованные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43608" y="5229200"/>
            <a:ext cx="1134231" cy="783354"/>
          </a:xfrm>
          <a:prstGeom prst="rect">
            <a:avLst/>
          </a:prstGeom>
          <a:noFill/>
        </p:spPr>
      </p:pic>
      <p:pic>
        <p:nvPicPr>
          <p:cNvPr id="10" name="Picture 16" descr="картинки цветы ромашки нарисованные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668344" y="2317243"/>
            <a:ext cx="1134231" cy="78335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Фото цветов - Фото цветов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8520" y="-27384"/>
            <a:ext cx="9144000" cy="6858000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95736" y="404664"/>
            <a:ext cx="6401058" cy="5184576"/>
          </a:xfrm>
          <a:solidFill>
            <a:srgbClr val="94DEAB">
              <a:alpha val="7843"/>
            </a:srgbClr>
          </a:solidFill>
        </p:spPr>
        <p:txBody>
          <a:bodyPr>
            <a:normAutofit fontScale="55000" lnSpcReduction="20000"/>
          </a:bodyPr>
          <a:lstStyle/>
          <a:p>
            <a:pPr marL="0" lvl="0" indent="0">
              <a:buNone/>
              <a:tabLst>
                <a:tab pos="457200" algn="l"/>
              </a:tabLst>
            </a:pPr>
            <a:r>
              <a:rPr lang="ru-RU" sz="31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Задачи:    </a:t>
            </a:r>
          </a:p>
          <a:p>
            <a:pPr lvl="0">
              <a:buFont typeface="Times New Roman"/>
              <a:buChar char="-"/>
              <a:tabLst>
                <a:tab pos="457200" algn="l"/>
              </a:tabLst>
            </a:pPr>
            <a:r>
              <a:rPr lang="ru-RU" sz="3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ru-RU" sz="31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азвивать </a:t>
            </a:r>
            <a:r>
              <a:rPr lang="ru-RU" sz="3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словесно-логическое мышление, умение классифицировать, сравнивать, обобщать, устанавливать причинно-следственные и логические </a:t>
            </a:r>
            <a:r>
              <a:rPr lang="ru-RU" sz="31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связи;</a:t>
            </a:r>
            <a:endParaRPr lang="ru-RU" sz="3100" dirty="0"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  <a:p>
            <a:pPr lvl="0">
              <a:buFont typeface="Times New Roman"/>
              <a:buChar char="-"/>
              <a:tabLst>
                <a:tab pos="457200" algn="l"/>
              </a:tabLst>
            </a:pPr>
            <a:r>
              <a:rPr lang="ru-RU" sz="3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ru-RU" sz="31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азвивать </a:t>
            </a:r>
            <a:r>
              <a:rPr lang="ru-RU" sz="3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зрительное </a:t>
            </a:r>
            <a:r>
              <a:rPr lang="ru-RU" sz="31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восприятие;</a:t>
            </a:r>
            <a:endParaRPr lang="ru-RU" sz="3100" dirty="0"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  <a:p>
            <a:pPr lvl="0">
              <a:buFont typeface="Times New Roman"/>
              <a:buChar char="-"/>
              <a:tabLst>
                <a:tab pos="457200" algn="l"/>
              </a:tabLst>
            </a:pPr>
            <a:r>
              <a:rPr lang="ru-RU" sz="3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ru-RU" sz="31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азвивать </a:t>
            </a:r>
            <a:r>
              <a:rPr lang="ru-RU" sz="3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монологическую и диалогическую речь на двух государственных </a:t>
            </a:r>
            <a:r>
              <a:rPr lang="ru-RU" sz="31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языках;</a:t>
            </a:r>
            <a:endParaRPr lang="ru-RU" sz="3100" dirty="0"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  <a:p>
            <a:pPr lvl="0">
              <a:buFont typeface="Times New Roman"/>
              <a:buChar char="-"/>
              <a:tabLst>
                <a:tab pos="457200" algn="l"/>
              </a:tabLst>
            </a:pPr>
            <a:r>
              <a:rPr lang="ru-RU" sz="31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пробуждать </a:t>
            </a:r>
            <a:r>
              <a:rPr lang="ru-RU" sz="3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 детей интереса и положительной мотивации к изучению татарского языка.</a:t>
            </a:r>
            <a:endParaRPr lang="ru-RU" sz="3100" dirty="0"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  <a:p>
            <a:pPr indent="0"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sz="31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 </a:t>
            </a:r>
          </a:p>
          <a:p>
            <a:pPr marL="0" indent="0">
              <a:buNone/>
            </a:pPr>
            <a:r>
              <a:rPr lang="ru-RU" sz="31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Цели:</a:t>
            </a:r>
          </a:p>
          <a:p>
            <a:pPr marL="0" indent="0">
              <a:buNone/>
            </a:pPr>
            <a:r>
              <a:rPr lang="ru-RU" sz="3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обогащение словаря, активное использование слов татарского     языка в речи, воспитание умения участвовать в диалоге, развивать память и мышление, умение слушать и слышать друг друга;</a:t>
            </a:r>
          </a:p>
          <a:p>
            <a:pPr marL="0" indent="0">
              <a:buNone/>
            </a:pPr>
            <a:r>
              <a:rPr lang="ru-RU" sz="3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способствовать активизации в речи детей слов на татарском языке по темам: «Семья», «Продукты», «Игрушки»,  «Овощи», «Цвета»;</a:t>
            </a:r>
          </a:p>
          <a:p>
            <a:pPr marL="0" indent="0">
              <a:buNone/>
            </a:pPr>
            <a:r>
              <a:rPr lang="ru-RU" sz="3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продолжать учить составлять развивающий диалог </a:t>
            </a:r>
          </a:p>
          <a:p>
            <a:pPr marL="0" indent="0">
              <a:buNone/>
            </a:pPr>
            <a:r>
              <a:rPr lang="ru-RU" sz="3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31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Бу</a:t>
            </a:r>
            <a:r>
              <a:rPr lang="ru-RU" sz="3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1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нәрсә</a:t>
            </a:r>
            <a:r>
              <a:rPr lang="ru-RU" sz="3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?», « </a:t>
            </a:r>
            <a:r>
              <a:rPr lang="ru-RU" sz="31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Нинди</a:t>
            </a:r>
            <a:r>
              <a:rPr lang="ru-RU" sz="3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?».</a:t>
            </a:r>
          </a:p>
          <a:p>
            <a:pPr marL="0" indent="0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</a:p>
          <a:p>
            <a:endParaRPr lang="ru-RU" dirty="0" smtClean="0"/>
          </a:p>
        </p:txBody>
      </p:sp>
      <p:pic>
        <p:nvPicPr>
          <p:cNvPr id="5" name="Picture 2" descr="Конспект летнейпрогулки в детском саду в старшей группе - Кн…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62886" y="116632"/>
            <a:ext cx="1000458" cy="93945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75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243" name="Rectangle 3"/>
          <p:cNvSpPr>
            <a:spLocks noChangeArrowheads="1"/>
          </p:cNvSpPr>
          <p:nvPr/>
        </p:nvSpPr>
        <p:spPr bwMode="auto">
          <a:xfrm>
            <a:off x="2627784" y="1160603"/>
            <a:ext cx="6120680" cy="32470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7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Ход игры: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7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Ребенку предлагаются   </a:t>
            </a:r>
            <a:r>
              <a:rPr lang="ru-RU" sz="1700" dirty="0">
                <a:solidFill>
                  <a:prstClr val="black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картинки </a:t>
            </a:r>
            <a:r>
              <a:rPr lang="ru-RU" sz="1700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различной </a:t>
            </a:r>
            <a:r>
              <a:rPr lang="ru-RU" sz="1700" dirty="0">
                <a:solidFill>
                  <a:prstClr val="black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классификации (овощи, игрушки, продукты и т. </a:t>
            </a:r>
            <a:r>
              <a:rPr lang="ru-RU" sz="1700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д)</a:t>
            </a:r>
            <a:r>
              <a:rPr lang="ru-RU" sz="17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7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1 вариант:</a:t>
            </a:r>
            <a:r>
              <a:rPr lang="ru-RU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воспитатель</a:t>
            </a:r>
            <a:r>
              <a:rPr lang="ru-RU" sz="1700" dirty="0" smtClean="0"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 дает задание собрать лепестки с изображением овощей в один цветок. При </a:t>
            </a:r>
            <a:r>
              <a:rPr lang="ru-RU" sz="1700" dirty="0"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собирании лепестков по классификации используются вопросы  </a:t>
            </a:r>
            <a:r>
              <a:rPr lang="ru-RU" sz="1700" dirty="0" smtClean="0"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«</a:t>
            </a:r>
            <a:r>
              <a:rPr lang="ru-RU" sz="1700" dirty="0" err="1" smtClean="0">
                <a:solidFill>
                  <a:prstClr val="black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Бу</a:t>
            </a:r>
            <a:r>
              <a:rPr lang="ru-RU" sz="1700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solidFill>
                  <a:prstClr val="black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нәрсә</a:t>
            </a:r>
            <a:r>
              <a:rPr lang="ru-RU" sz="1700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?» </a:t>
            </a:r>
            <a:r>
              <a:rPr lang="ru-RU" sz="1700" dirty="0">
                <a:solidFill>
                  <a:prstClr val="black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(</a:t>
            </a:r>
            <a:r>
              <a:rPr lang="ru-RU" sz="1700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Что </a:t>
            </a:r>
            <a:r>
              <a:rPr lang="ru-RU" sz="1700" dirty="0">
                <a:solidFill>
                  <a:prstClr val="black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это?),  </a:t>
            </a:r>
            <a:r>
              <a:rPr lang="ru-RU" sz="1700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«</a:t>
            </a:r>
            <a:r>
              <a:rPr lang="ru-RU" sz="1700" dirty="0" err="1" smtClean="0">
                <a:solidFill>
                  <a:prstClr val="black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Нинди</a:t>
            </a:r>
            <a:r>
              <a:rPr lang="ru-RU" sz="1700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?» ( Какой</a:t>
            </a:r>
            <a:r>
              <a:rPr lang="ru-RU" sz="1700" dirty="0">
                <a:solidFill>
                  <a:prstClr val="black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?)</a:t>
            </a:r>
            <a:endParaRPr lang="ru-RU" sz="17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sz="17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      2 вариант</a:t>
            </a:r>
            <a:r>
              <a:rPr kumimoji="0" lang="ru-RU" sz="17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: Найди  всех членов семьи и </a:t>
            </a:r>
            <a:r>
              <a:rPr lang="ru-RU" sz="1700" dirty="0"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р</a:t>
            </a:r>
            <a:r>
              <a:rPr kumimoji="0" lang="ru-RU" sz="17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асскажи про каждого из них.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kumimoji="0" lang="ru-RU" sz="17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Бу</a:t>
            </a:r>
            <a:r>
              <a:rPr kumimoji="0" lang="ru-RU" sz="17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 кем?» (Кто это?),  «</a:t>
            </a:r>
            <a:r>
              <a:rPr kumimoji="0" lang="ru-RU" sz="17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Нинди</a:t>
            </a:r>
            <a:r>
              <a:rPr kumimoji="0" lang="ru-RU" sz="17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?» (</a:t>
            </a:r>
            <a:r>
              <a:rPr lang="ru-RU" sz="1700" dirty="0"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К</a:t>
            </a:r>
            <a:r>
              <a:rPr kumimoji="0" lang="ru-RU" sz="17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акой?)</a:t>
            </a:r>
            <a:r>
              <a:rPr kumimoji="0" lang="ru-RU" sz="17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 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sz="1700" b="0" i="1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      3 вариант</a:t>
            </a:r>
            <a:r>
              <a:rPr kumimoji="0" lang="ru-RU" sz="17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: Что лишнее? Ребенок должен найти лишнюю картинку  и ответить, почему он выбрал именно ее. </a:t>
            </a:r>
            <a:endParaRPr kumimoji="0" lang="ru-RU" sz="1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3141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скворечники Рамка для маленькой принцессы Детские рамки Рамка для маленькой принцессы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63388"/>
            <a:ext cx="9144000" cy="6921388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0"/>
            <a:ext cx="7772400" cy="1728192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b="1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ru-RU" b="1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/>
            </a:r>
            <a:br>
              <a:rPr lang="ru-RU" b="1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115615" y="1052737"/>
            <a:ext cx="6593237" cy="1754326"/>
          </a:xfrm>
          <a:prstGeom prst="rect">
            <a:avLst/>
          </a:prstGeom>
          <a:noFill/>
          <a:ln>
            <a:noFill/>
          </a:ln>
          <a:effectLst>
            <a:glow rad="101600">
              <a:schemeClr val="accent1">
                <a:satMod val="175000"/>
                <a:alpha val="40000"/>
              </a:schemeClr>
            </a:glow>
          </a:effectLst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/>
            </a:r>
            <a:br>
              <a:rPr lang="ru-RU" sz="5400" b="1" cap="none" spc="0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</a:br>
            <a:endParaRPr lang="ru-RU" sz="5400" b="1" cap="none" spc="0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8200" name="Picture 8" descr="картинки цветы ромашки нарисованные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43608" y="5139733"/>
            <a:ext cx="2487907" cy="1718267"/>
          </a:xfrm>
          <a:prstGeom prst="rect">
            <a:avLst/>
          </a:prstGeom>
          <a:noFill/>
        </p:spPr>
      </p:pic>
      <p:pic>
        <p:nvPicPr>
          <p:cNvPr id="8202" name="Picture 10" descr="картинки цветы ромашки нарисованные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290591">
            <a:off x="7874429" y="5751598"/>
            <a:ext cx="2206385" cy="1563620"/>
          </a:xfrm>
          <a:prstGeom prst="rect">
            <a:avLst/>
          </a:prstGeom>
          <a:noFill/>
        </p:spPr>
      </p:pic>
      <p:pic>
        <p:nvPicPr>
          <p:cNvPr id="8204" name="Picture 12" descr="картинки цветы ромашки нарисованные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953800">
            <a:off x="179512" y="764704"/>
            <a:ext cx="2426642" cy="1224136"/>
          </a:xfrm>
          <a:prstGeom prst="rect">
            <a:avLst/>
          </a:prstGeom>
          <a:noFill/>
        </p:spPr>
      </p:pic>
      <p:pic>
        <p:nvPicPr>
          <p:cNvPr id="8208" name="Picture 16" descr="картинки цветы ромашки нарисованные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46909" y="3604653"/>
            <a:ext cx="812723" cy="783354"/>
          </a:xfrm>
          <a:prstGeom prst="rect">
            <a:avLst/>
          </a:prstGeom>
          <a:noFill/>
        </p:spPr>
      </p:pic>
      <p:pic>
        <p:nvPicPr>
          <p:cNvPr id="8206" name="Picture 14" descr="картинки цветы ромашки нарисованные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 rot="20748313">
            <a:off x="6196023" y="981091"/>
            <a:ext cx="2504565" cy="1224136"/>
          </a:xfrm>
          <a:prstGeom prst="rect">
            <a:avLst/>
          </a:prstGeom>
          <a:noFill/>
        </p:spPr>
      </p:pic>
      <p:pic>
        <p:nvPicPr>
          <p:cNvPr id="15" name="Picture 16" descr="картинки цветы ромашки нарисованные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009769" y="3212976"/>
            <a:ext cx="1134231" cy="783354"/>
          </a:xfrm>
          <a:prstGeom prst="rect">
            <a:avLst/>
          </a:prstGeom>
          <a:noFill/>
        </p:spPr>
      </p:pic>
      <p:pic>
        <p:nvPicPr>
          <p:cNvPr id="16" name="Picture 16" descr="картинки цветы ромашки нарисованные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203848" y="5805264"/>
            <a:ext cx="4536504" cy="783354"/>
          </a:xfrm>
          <a:prstGeom prst="rect">
            <a:avLst/>
          </a:prstGeom>
          <a:noFill/>
        </p:spPr>
      </p:pic>
      <p:sp>
        <p:nvSpPr>
          <p:cNvPr id="19" name="Прямоугольник 18"/>
          <p:cNvSpPr/>
          <p:nvPr/>
        </p:nvSpPr>
        <p:spPr>
          <a:xfrm>
            <a:off x="1619672" y="332657"/>
            <a:ext cx="72008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endParaRPr lang="ru-RU" sz="1400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7650" name="Picture 2" descr="C:\Users\Home\Desktop\фото для умк\IMG_20170321_175827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076056" y="2924944"/>
            <a:ext cx="3096344" cy="2160240"/>
          </a:xfrm>
          <a:prstGeom prst="rect">
            <a:avLst/>
          </a:prstGeom>
          <a:noFill/>
        </p:spPr>
      </p:pic>
      <p:pic>
        <p:nvPicPr>
          <p:cNvPr id="27651" name="Picture 3" descr="C:\Users\Home\Desktop\фото для умк\IMG_20170407_161642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699792" y="476672"/>
            <a:ext cx="3096344" cy="2016224"/>
          </a:xfrm>
          <a:prstGeom prst="rect">
            <a:avLst/>
          </a:prstGeom>
          <a:noFill/>
        </p:spPr>
      </p:pic>
      <p:pic>
        <p:nvPicPr>
          <p:cNvPr id="27652" name="Picture 4" descr="C:\Users\Home\Desktop\фото для умк\IMG_20170407_161711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187624" y="2996952"/>
            <a:ext cx="3024336" cy="216024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865</TotalTime>
  <Words>190</Words>
  <Application>Microsoft Office PowerPoint</Application>
  <PresentationFormat>Экран (4:3)</PresentationFormat>
  <Paragraphs>40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Тема Office</vt:lpstr>
      <vt:lpstr>     </vt:lpstr>
      <vt:lpstr> </vt:lpstr>
      <vt:lpstr>Презентация PowerPoint</vt:lpstr>
      <vt:lpstr>Презентация PowerPoint</vt:lpstr>
      <vt:lpstr>    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Дидактик уен –  Дидактическая игра «Сәяхәт» «ПУТЕШЕСТВИЕ»</dc:title>
  <dc:creator>11</dc:creator>
  <cp:lastModifiedBy>света</cp:lastModifiedBy>
  <cp:revision>97</cp:revision>
  <dcterms:created xsi:type="dcterms:W3CDTF">2015-03-30T16:01:25Z</dcterms:created>
  <dcterms:modified xsi:type="dcterms:W3CDTF">2017-04-12T06:09:29Z</dcterms:modified>
</cp:coreProperties>
</file>